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1" r:id="rId1"/>
    <p:sldMasterId id="2147483662" r:id="rId2"/>
    <p:sldMasterId id="2147483734" r:id="rId3"/>
  </p:sldMasterIdLst>
  <p:sldIdLst>
    <p:sldId id="256" r:id="rId4"/>
    <p:sldId id="269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6"/>
    <a:srgbClr val="00AFAA"/>
    <a:srgbClr val="008E72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ene Ng" userId="98f612dc-3f7e-4766-96a6-dd24d2e2f94e" providerId="ADAL" clId="{B9053507-F9F9-5147-AC44-E193EC86275B}"/>
    <pc:docChg chg="custSel modSld">
      <pc:chgData name="Irene Ng" userId="98f612dc-3f7e-4766-96a6-dd24d2e2f94e" providerId="ADAL" clId="{B9053507-F9F9-5147-AC44-E193EC86275B}" dt="2018-10-01T01:06:47.020" v="69" actId="20577"/>
      <pc:docMkLst>
        <pc:docMk/>
      </pc:docMkLst>
      <pc:sldChg chg="modSp">
        <pc:chgData name="Irene Ng" userId="98f612dc-3f7e-4766-96a6-dd24d2e2f94e" providerId="ADAL" clId="{B9053507-F9F9-5147-AC44-E193EC86275B}" dt="2018-10-01T01:06:38.362" v="66" actId="790"/>
        <pc:sldMkLst>
          <pc:docMk/>
          <pc:sldMk cId="2179583409" sldId="256"/>
        </pc:sldMkLst>
        <pc:spChg chg="mod">
          <ac:chgData name="Irene Ng" userId="98f612dc-3f7e-4766-96a6-dd24d2e2f94e" providerId="ADAL" clId="{B9053507-F9F9-5147-AC44-E193EC86275B}" dt="2018-10-01T01:06:38.362" v="66" actId="790"/>
          <ac:spMkLst>
            <pc:docMk/>
            <pc:sldMk cId="2179583409" sldId="256"/>
            <ac:spMk id="3" creationId="{00000000-0000-0000-0000-000000000000}"/>
          </ac:spMkLst>
        </pc:spChg>
      </pc:sldChg>
      <pc:sldChg chg="modSp">
        <pc:chgData name="Irene Ng" userId="98f612dc-3f7e-4766-96a6-dd24d2e2f94e" providerId="ADAL" clId="{B9053507-F9F9-5147-AC44-E193EC86275B}" dt="2018-10-01T01:06:47.020" v="69" actId="20577"/>
        <pc:sldMkLst>
          <pc:docMk/>
          <pc:sldMk cId="626498966" sldId="259"/>
        </pc:sldMkLst>
        <pc:spChg chg="mod">
          <ac:chgData name="Irene Ng" userId="98f612dc-3f7e-4766-96a6-dd24d2e2f94e" providerId="ADAL" clId="{B9053507-F9F9-5147-AC44-E193EC86275B}" dt="2018-10-01T01:06:47.020" v="69" actId="20577"/>
          <ac:spMkLst>
            <pc:docMk/>
            <pc:sldMk cId="626498966" sldId="259"/>
            <ac:spMk id="4" creationId="{EDA55B56-BE41-4B7E-BBAE-9648687A638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69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1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5354133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87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03" y="1604399"/>
            <a:ext cx="5354133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286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5321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9631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241F-C239-6D49-852D-BF6A6C955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92D64-BE62-0645-AA47-7A2AB0946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D7FD-3083-C14A-86F7-C45241B7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A0579-1E60-E04F-BE9D-4C81B613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F06E-15D5-174D-B6A0-D854D947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675-0764-924F-8018-9A4C33F5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7AD26-76EA-A14C-841F-5DFA9BDB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07670-5EA4-E846-AF37-308125F1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B712-320B-1742-B53C-A093CC05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1C34E-6133-CE41-86B6-775E504B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9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CA9-7AFC-864C-8BCD-98A80CDC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BE7D5-61D7-094C-A5FB-CDF9C747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FB611-0631-614F-8B40-B7BB57C1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5E34C-2F4E-3A4B-9649-4EA433B7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94274-324F-7F47-88AF-78430A06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46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D8EC-51C0-174D-AF56-CC148EA9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0C4C-35AD-E74D-8D3F-B1937D893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E6E79-2EFC-E742-BF5B-0C670806D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745AE-9273-5F40-B688-C318E449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57D47-881E-7D4E-88EA-44F88926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69564-2A6F-4645-9C05-D61CA230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24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CF3F-ECB0-7343-BDEE-7556CAF8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DAEC6-9E8B-3442-BBE6-5FB51502D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F3248-6B61-B04C-924B-D8C824A2D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EF31F-AC66-0C44-9EA7-6E6C32006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A9D335-73FB-254E-B813-2DD16E050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0C96C-ED17-3444-9C0F-34C83BB43E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D86E9-6CD3-F345-A79D-6FFF33E9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83C0E-7C6D-E249-B80A-49253816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4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751D-79D9-F144-82B7-A44556F6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D9468-128A-BB4D-A83F-222FE392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CEE26-7DE9-124D-9556-0CFFA7DB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CC613-47BF-2E40-9D7A-84A82910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09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82362-97F2-7C45-B617-B9FCD3C2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6EBEE-BBDE-2D4F-9162-09271751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831FF-A5DE-5D40-A0C5-FF654DD4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12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17B4-563F-3D4A-A3CD-06E5A8C5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C43A5-E20D-5347-8482-CEBFAD7B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CEA9F-E00D-2E47-8C4D-A7DB772FF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3516C-0928-AE45-BFCB-207E58E0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F5390-969F-764F-B536-08381F42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E6C12-1570-6B44-B76E-D524D56B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2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587" y="1"/>
            <a:ext cx="8526484" cy="13656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564368"/>
            <a:ext cx="11186557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426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39F1-18E5-3042-A4DC-FA695EDB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3EEE8-13C6-9445-9E48-002B8C44A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83F8C-CEFA-1740-AB4E-CBE88762C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185C4-06C5-FD49-9187-7B5766AEB1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8CC10-7036-6047-8AD6-A58CAC81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31A59-B15A-C84B-933C-4732454F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57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5DEC-B960-EB44-A7EA-BF71C558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0AC63-7530-104A-92C8-A2A6D06FF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CC11B-5C54-E843-A2AA-D2FFEF41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5749-5137-B544-A533-95C89B31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E24E-61EB-724D-93B0-CC7A1EAC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78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177B8-B12D-FB48-81EF-7D8AB24BD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06D8F-4971-494D-AAB1-50DF3D026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F316-9831-5242-A945-C6BB94BD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53DEF-CCD5-B640-B8E3-8342F8FA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3566F-0727-B94D-9808-A06FCFC1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1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1944" y="0"/>
            <a:ext cx="8510877" cy="134191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177" y="1564368"/>
            <a:ext cx="5486399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561193"/>
            <a:ext cx="5636822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3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2732" y="-1"/>
            <a:ext cx="8515715" cy="1353787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1408" y="1692314"/>
            <a:ext cx="5997039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0638" y="1698695"/>
            <a:ext cx="5047013" cy="43545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0856" y="-1"/>
            <a:ext cx="8503840" cy="131816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89" y="1554480"/>
            <a:ext cx="5308271" cy="45375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11289" y="1554480"/>
            <a:ext cx="5733407" cy="45375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1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3839" y="0"/>
            <a:ext cx="8526484" cy="133290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566558" y="1516634"/>
            <a:ext cx="6213765" cy="666383"/>
          </a:xfrm>
        </p:spPr>
        <p:txBody>
          <a:bodyPr anchor="b">
            <a:normAutofit/>
          </a:bodyPr>
          <a:lstStyle>
            <a:lvl1pPr marL="0" indent="0">
              <a:buNone/>
              <a:defRPr sz="2200" b="1" spc="1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66558" y="2366751"/>
            <a:ext cx="6213765" cy="370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4598" y="1516634"/>
            <a:ext cx="4888675" cy="45516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8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57728" y="0"/>
            <a:ext cx="8527591" cy="135634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869" y="1541417"/>
            <a:ext cx="5183717" cy="666383"/>
          </a:xfrm>
        </p:spPr>
        <p:txBody>
          <a:bodyPr anchor="b">
            <a:normAutofit/>
          </a:bodyPr>
          <a:lstStyle>
            <a:lvl1pPr marL="0" indent="0">
              <a:buNone/>
              <a:defRPr sz="2200" b="1" spc="1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869" y="2392877"/>
            <a:ext cx="5183717" cy="36896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85164" y="1541417"/>
            <a:ext cx="5700155" cy="45375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2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5714" y="0"/>
            <a:ext cx="8926286" cy="13656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38679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7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8B2219-A3D5-B14E-B72B-2D57573797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F84297-A086-B14A-8AB4-AC2C0EB22B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6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86477" y="3008780"/>
            <a:ext cx="8839200" cy="49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554480"/>
            <a:ext cx="12192000" cy="4381498"/>
          </a:xfrm>
          <a:prstGeom prst="rect">
            <a:avLst/>
          </a:prstGeom>
          <a:solidFill>
            <a:srgbClr val="008F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84088-6676-604E-A11C-6A6B8FFFDEC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712" r:id="rId3"/>
    <p:sldLayoutId id="2147483717" r:id="rId4"/>
    <p:sldLayoutId id="2147483694" r:id="rId5"/>
    <p:sldLayoutId id="2147483718" r:id="rId6"/>
    <p:sldLayoutId id="2147483668" r:id="rId7"/>
    <p:sldLayoutId id="2147483669" r:id="rId8"/>
    <p:sldLayoutId id="2147483746" r:id="rId9"/>
    <p:sldLayoutId id="214748374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 spc="60" baseline="0">
          <a:solidFill>
            <a:srgbClr val="008E7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005E3E-4FCD-9D47-902E-6391E937220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749B8-7E52-8748-AD79-CD85D523C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-1" r="-236" b="-1000"/>
          <a:stretch/>
        </p:blipFill>
        <p:spPr>
          <a:xfrm>
            <a:off x="2442323" y="2300141"/>
            <a:ext cx="7307354" cy="40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7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58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A7145E-05B7-49E3-84C1-BF15FEAD3749}"/>
              </a:ext>
            </a:extLst>
          </p:cNvPr>
          <p:cNvCxnSpPr>
            <a:cxnSpLocks/>
          </p:cNvCxnSpPr>
          <p:nvPr/>
        </p:nvCxnSpPr>
        <p:spPr>
          <a:xfrm flipV="1">
            <a:off x="4435368" y="1461807"/>
            <a:ext cx="21970" cy="477273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502039-0AC8-407C-844C-6A8D1B09C614}"/>
              </a:ext>
            </a:extLst>
          </p:cNvPr>
          <p:cNvCxnSpPr>
            <a:cxnSpLocks/>
          </p:cNvCxnSpPr>
          <p:nvPr/>
        </p:nvCxnSpPr>
        <p:spPr>
          <a:xfrm flipH="1" flipV="1">
            <a:off x="8815416" y="1440142"/>
            <a:ext cx="69273" cy="477273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CD84AF1-267E-4EA0-851A-9ED0066474AC}"/>
              </a:ext>
            </a:extLst>
          </p:cNvPr>
          <p:cNvSpPr/>
          <p:nvPr/>
        </p:nvSpPr>
        <p:spPr>
          <a:xfrm>
            <a:off x="4005410" y="340088"/>
            <a:ext cx="62940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FIS Chemical Zonation Summary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F6CA9-6DDE-489F-84E2-5BD90AD7FAC2}"/>
              </a:ext>
            </a:extLst>
          </p:cNvPr>
          <p:cNvSpPr/>
          <p:nvPr/>
        </p:nvSpPr>
        <p:spPr>
          <a:xfrm>
            <a:off x="3164382" y="1055916"/>
            <a:ext cx="277944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the report in the datasets given..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D93138-1E7D-4346-9297-C70037C1DA3B}"/>
              </a:ext>
            </a:extLst>
          </p:cNvPr>
          <p:cNvSpPr/>
          <p:nvPr/>
        </p:nvSpPr>
        <p:spPr>
          <a:xfrm>
            <a:off x="200720" y="1402412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Hawkey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-Bay (820m to 1320m)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05920-9280-4D5D-B5C1-02A95EB4FB9E}"/>
              </a:ext>
            </a:extLst>
          </p:cNvPr>
          <p:cNvSpPr/>
          <p:nvPr/>
        </p:nvSpPr>
        <p:spPr>
          <a:xfrm>
            <a:off x="200720" y="1740966"/>
            <a:ext cx="417483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Dry gas = 32 %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hydrocarbon response = 68 %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Hydrocarbon species to C2 are indicated. No proximity to pay signal is indicated. Sulfur species are not present.</a:t>
            </a:r>
          </a:p>
          <a:p>
            <a:pPr marL="285750" indent="-285750">
              <a:buFontTx/>
              <a:buChar char="-"/>
            </a:pP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023772-DF12-4541-AAA2-2F36E408945F}"/>
              </a:ext>
            </a:extLst>
          </p:cNvPr>
          <p:cNvSpPr/>
          <p:nvPr/>
        </p:nvSpPr>
        <p:spPr>
          <a:xfrm>
            <a:off x="200720" y="2513600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Hawkey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-Bay (1320m to 1800m)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64C39-1C68-4A66-BD06-498EE1216D90}"/>
              </a:ext>
            </a:extLst>
          </p:cNvPr>
          <p:cNvSpPr/>
          <p:nvPr/>
        </p:nvSpPr>
        <p:spPr>
          <a:xfrm>
            <a:off x="200720" y="2839946"/>
            <a:ext cx="417483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Dry gas = 42 %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hydrocarbon response = 58 %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Hydrocarbon species to C4 are preserved. No proximity to pay signal is present. Sulfur species are not present.</a:t>
            </a:r>
          </a:p>
          <a:p>
            <a:pPr marL="285750" indent="-285750">
              <a:buFontTx/>
              <a:buChar char="-"/>
            </a:pP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1CD2D3-6F6C-432B-9B35-4125DB258EA1}"/>
              </a:ext>
            </a:extLst>
          </p:cNvPr>
          <p:cNvSpPr/>
          <p:nvPr/>
        </p:nvSpPr>
        <p:spPr>
          <a:xfrm>
            <a:off x="200720" y="3635486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Hawkey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-Bay (1800m to 2300m)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4EDD52-8395-4C2C-8728-95D1537BD15A}"/>
              </a:ext>
            </a:extLst>
          </p:cNvPr>
          <p:cNvSpPr/>
          <p:nvPr/>
        </p:nvSpPr>
        <p:spPr>
          <a:xfrm>
            <a:off x="200720" y="3945556"/>
            <a:ext cx="417483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Dry gas = 79 %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hydrocarbon response = 21 %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Hydrocarbon species to C4 are found. No proximity to pay signal is present. Sulfur species are not observed.</a:t>
            </a:r>
          </a:p>
          <a:p>
            <a:pPr marL="285750" indent="-285750">
              <a:buFontTx/>
              <a:buChar char="-"/>
            </a:pP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C524D0-C884-47EE-80FE-2C9B24874570}"/>
              </a:ext>
            </a:extLst>
          </p:cNvPr>
          <p:cNvCxnSpPr>
            <a:cxnSpLocks/>
          </p:cNvCxnSpPr>
          <p:nvPr/>
        </p:nvCxnSpPr>
        <p:spPr>
          <a:xfrm flipV="1">
            <a:off x="200720" y="4804897"/>
            <a:ext cx="4108898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C6F5444-C2F1-4CF8-A629-EBF9E9F6EFF3}"/>
              </a:ext>
            </a:extLst>
          </p:cNvPr>
          <p:cNvSpPr/>
          <p:nvPr/>
        </p:nvSpPr>
        <p:spPr>
          <a:xfrm>
            <a:off x="200720" y="4800701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Waimamaku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(152m to 1600m)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DD438-60E3-4E52-829B-FCAA1089B868}"/>
              </a:ext>
            </a:extLst>
          </p:cNvPr>
          <p:cNvSpPr/>
          <p:nvPr/>
        </p:nvSpPr>
        <p:spPr>
          <a:xfrm>
            <a:off x="200720" y="5139255"/>
            <a:ext cx="417483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Dry gas = 5 %, Wet gas = 16 %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hydrocarbon response = 79 %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Hydrocarbon species to C6 are present. No proximity to pay signal is preserved. Sulfur species are rarely recorded.</a:t>
            </a:r>
          </a:p>
          <a:p>
            <a:pPr marL="285750" indent="-285750">
              <a:buFontTx/>
              <a:buChar char="-"/>
            </a:pP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19F9E3-B43D-4359-B708-A65D0CBF7BF9}"/>
              </a:ext>
            </a:extLst>
          </p:cNvPr>
          <p:cNvSpPr/>
          <p:nvPr/>
        </p:nvSpPr>
        <p:spPr>
          <a:xfrm>
            <a:off x="4554103" y="1475618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Waimamaku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(1600m to 3356m)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A5CC3A-1D98-41A8-B280-2E8BA0EB1867}"/>
              </a:ext>
            </a:extLst>
          </p:cNvPr>
          <p:cNvSpPr/>
          <p:nvPr/>
        </p:nvSpPr>
        <p:spPr>
          <a:xfrm>
            <a:off x="4557183" y="1808303"/>
            <a:ext cx="423171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Dry gas = 27 %, Wet gas = 0 %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hydrocarbon response = 73 %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Hydrocarbon species to C7 are indicated. Proximity to gas indications are rare. No proximity to liquid petroleum.</a:t>
            </a:r>
          </a:p>
          <a:p>
            <a:pPr marL="285750" indent="-285750">
              <a:buFontTx/>
              <a:buChar char="-"/>
            </a:pP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75ED3F-F04E-4746-857F-3363745BC497}"/>
              </a:ext>
            </a:extLst>
          </p:cNvPr>
          <p:cNvCxnSpPr>
            <a:cxnSpLocks/>
          </p:cNvCxnSpPr>
          <p:nvPr/>
        </p:nvCxnSpPr>
        <p:spPr>
          <a:xfrm flipV="1">
            <a:off x="4521365" y="2671804"/>
            <a:ext cx="4108898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2D79231-4942-467A-8504-A89012A187DB}"/>
              </a:ext>
            </a:extLst>
          </p:cNvPr>
          <p:cNvSpPr/>
          <p:nvPr/>
        </p:nvSpPr>
        <p:spPr>
          <a:xfrm>
            <a:off x="4554103" y="2687216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Tawatawa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(760m to 1155m)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BFE163-4ED0-437A-AA20-27251B67E6F9}"/>
              </a:ext>
            </a:extLst>
          </p:cNvPr>
          <p:cNvSpPr/>
          <p:nvPr/>
        </p:nvSpPr>
        <p:spPr>
          <a:xfrm>
            <a:off x="4593001" y="2971716"/>
            <a:ext cx="423171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hydrocarbon response = 100 %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Hydrocarbon species to C1 are documented. No proximity to pay signal is present. Sulphur species are documented.</a:t>
            </a:r>
          </a:p>
          <a:p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9F447E-472F-45C1-9817-483A566F76F7}"/>
              </a:ext>
            </a:extLst>
          </p:cNvPr>
          <p:cNvSpPr/>
          <p:nvPr/>
        </p:nvSpPr>
        <p:spPr>
          <a:xfrm>
            <a:off x="4533023" y="3607002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Tawatawa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(1160m to 1570m)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218E31-DE0E-4A56-935B-460E893708DC}"/>
              </a:ext>
            </a:extLst>
          </p:cNvPr>
          <p:cNvSpPr/>
          <p:nvPr/>
        </p:nvSpPr>
        <p:spPr>
          <a:xfrm>
            <a:off x="4571921" y="3891502"/>
            <a:ext cx="423171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Dry gas = 6 %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hydrocarbon response = 94 %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Hydrocarbon species to C1 are preserved. No proximity to pay signal is found. Sulphur species are found.</a:t>
            </a:r>
          </a:p>
          <a:p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99A377-C21C-4865-8AED-B6E434F452E1}"/>
              </a:ext>
            </a:extLst>
          </p:cNvPr>
          <p:cNvCxnSpPr>
            <a:cxnSpLocks/>
          </p:cNvCxnSpPr>
          <p:nvPr/>
        </p:nvCxnSpPr>
        <p:spPr>
          <a:xfrm flipV="1">
            <a:off x="4633327" y="4803123"/>
            <a:ext cx="4108898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A196951-1343-4DC2-B4AC-97378E183800}"/>
              </a:ext>
            </a:extLst>
          </p:cNvPr>
          <p:cNvSpPr/>
          <p:nvPr/>
        </p:nvSpPr>
        <p:spPr>
          <a:xfrm>
            <a:off x="4563043" y="4824231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Westcape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(1510m to 2900m)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F9302E-9A5B-4ED7-B20B-19E2431ABD56}"/>
              </a:ext>
            </a:extLst>
          </p:cNvPr>
          <p:cNvSpPr/>
          <p:nvPr/>
        </p:nvSpPr>
        <p:spPr>
          <a:xfrm>
            <a:off x="4554103" y="5152859"/>
            <a:ext cx="42317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hydrocarbon response = 100 %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proximity to pay signal is documented. Sulphur species are not found.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2037CD-CC81-4AA3-8724-D87623DCF752}"/>
              </a:ext>
            </a:extLst>
          </p:cNvPr>
          <p:cNvSpPr/>
          <p:nvPr/>
        </p:nvSpPr>
        <p:spPr>
          <a:xfrm>
            <a:off x="8884689" y="1469749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Westcape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(2900m to 3680m)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DFB9FB-F35E-4D36-95A3-2B63E23CC94E}"/>
              </a:ext>
            </a:extLst>
          </p:cNvPr>
          <p:cNvSpPr/>
          <p:nvPr/>
        </p:nvSpPr>
        <p:spPr>
          <a:xfrm>
            <a:off x="8911212" y="1782936"/>
            <a:ext cx="316241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Dry gas = 9 %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hydrocarbon response = 91 %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Hydrocarbon species to C1 are observed. No proximity signal is present. Sulphur species are not recorded.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506B1D-6438-424E-88D5-EE34735946E5}"/>
              </a:ext>
            </a:extLst>
          </p:cNvPr>
          <p:cNvCxnSpPr>
            <a:cxnSpLocks/>
          </p:cNvCxnSpPr>
          <p:nvPr/>
        </p:nvCxnSpPr>
        <p:spPr>
          <a:xfrm flipV="1">
            <a:off x="8911212" y="2862138"/>
            <a:ext cx="3162419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12EF17A-3BE7-4584-B463-8B477E22FBDC}"/>
              </a:ext>
            </a:extLst>
          </p:cNvPr>
          <p:cNvSpPr/>
          <p:nvPr/>
        </p:nvSpPr>
        <p:spPr>
          <a:xfrm>
            <a:off x="8960374" y="2900710"/>
            <a:ext cx="349866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really forget about the HOKI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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287E563-2981-4198-9D04-384C0720F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84" y="3495078"/>
            <a:ext cx="1992206" cy="167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3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609755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321" spc="-1">
                <a:latin typeface="Arial"/>
              </a:rPr>
              <a:t>Initial data provided</a:t>
            </a:r>
          </a:p>
        </p:txBody>
      </p:sp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609319" y="2113365"/>
            <a:ext cx="5353946" cy="2958886"/>
          </a:xfrm>
          <a:prstGeom prst="rect">
            <a:avLst/>
          </a:prstGeom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3"/>
          <a:stretch/>
        </p:blipFill>
        <p:spPr>
          <a:xfrm>
            <a:off x="6231463" y="2123379"/>
            <a:ext cx="5353946" cy="293885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609755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321" spc="-1">
                <a:latin typeface="Arial"/>
              </a:rPr>
              <a:t>What ties it together</a:t>
            </a:r>
          </a:p>
        </p:txBody>
      </p:sp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3286940" y="1418053"/>
            <a:ext cx="5146847" cy="480971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609755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321" spc="-1">
                <a:latin typeface="Arial"/>
              </a:rPr>
              <a:t>Annotate .las files</a:t>
            </a:r>
          </a:p>
        </p:txBody>
      </p:sp>
      <p:pic>
        <p:nvPicPr>
          <p:cNvPr id="47" name="Picture 46"/>
          <p:cNvPicPr/>
          <p:nvPr/>
        </p:nvPicPr>
        <p:blipFill>
          <a:blip r:embed="rId2"/>
          <a:stretch/>
        </p:blipFill>
        <p:spPr>
          <a:xfrm>
            <a:off x="774331" y="1604398"/>
            <a:ext cx="10616460" cy="458853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609755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321" spc="-1">
                <a:latin typeface="Arial"/>
              </a:rPr>
              <a:t>Classifier Results</a:t>
            </a:r>
          </a:p>
        </p:txBody>
      </p:sp>
      <p:graphicFrame>
        <p:nvGraphicFramePr>
          <p:cNvPr id="49" name="Table 2"/>
          <p:cNvGraphicFramePr/>
          <p:nvPr>
            <p:extLst>
              <p:ext uri="{D42A27DB-BD31-4B8C-83A1-F6EECF244321}">
                <p14:modId xmlns:p14="http://schemas.microsoft.com/office/powerpoint/2010/main" val="4183556955"/>
              </p:ext>
            </p:extLst>
          </p:nvPr>
        </p:nvGraphicFramePr>
        <p:xfrm>
          <a:off x="516674" y="1418053"/>
          <a:ext cx="10971298" cy="5269615"/>
        </p:xfrm>
        <a:graphic>
          <a:graphicData uri="http://schemas.openxmlformats.org/drawingml/2006/table">
            <a:tbl>
              <a:tblPr/>
              <a:tblGrid>
                <a:gridCol w="156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6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95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8639"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SpecLabel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Raw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Generated 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GenLabel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Raw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Generated 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405"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Nearest Neighbors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0.2173913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0.031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0.2854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0.7255369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405">
                <a:tc>
                  <a:txBody>
                    <a:bodyPr/>
                    <a:lstStyle/>
                    <a:p>
                      <a:r>
                        <a:rPr lang="en-US" sz="2200" b="0" strike="noStrike" spc="-1" dirty="0">
                          <a:latin typeface="Arial"/>
                        </a:rPr>
                        <a:t>Gaussian Process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0.5652173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0.6038186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405"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Random Forest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0.6408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0.4368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0.8591885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385"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Neural Net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0.4636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0.9328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0.6563245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385"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AdaBoost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0.9713603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405"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Naive Bayes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0.0869565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0.1145584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385">
                <a:tc>
                  <a:txBody>
                    <a:bodyPr/>
                    <a:lstStyle/>
                    <a:p>
                      <a:r>
                        <a:rPr lang="en-US" sz="2200" b="0" strike="noStrike" spc="-1">
                          <a:latin typeface="Arial"/>
                        </a:rPr>
                        <a:t>QDA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>
                          <a:latin typeface="Arial"/>
                        </a:rPr>
                        <a:t>0.8252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b="0" strike="noStrike" spc="-1" dirty="0">
                          <a:latin typeface="Arial"/>
                        </a:rPr>
                        <a:t>0.1384248</a:t>
                      </a:r>
                    </a:p>
                  </a:txBody>
                  <a:tcPr marL="108847" marR="108847" marT="55294" marB="55294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609755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321" spc="-1">
                <a:latin typeface="Arial"/>
              </a:rPr>
              <a:t>Cross validation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609755" y="1604399"/>
            <a:ext cx="10971300" cy="39768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25000" lnSpcReduction="20000"/>
          </a:bodyPr>
          <a:lstStyle/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k_range = list(range(1, 31))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weight_options = ['uniform', 'distance']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param_grid = dict(n_neighbors=k_range, weights=weight_options)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870" spc="-1">
              <a:latin typeface="Arial"/>
            </a:endParaRP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rfc = RandomForestClassifier(n_jobs=-1,max_features= 'sqrt' ,n_estimators=50, oob_score = True)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param_grid = { 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'max_depth' : [5,15,25,35,45,55,65,75,85,95],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    'n_estimators': [100,200, 300,400,500,600,700,800,900,1000],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    'max_features': ['auto', 'sqrt', 'log2']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} 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870" spc="-1">
              <a:latin typeface="Arial"/>
            </a:endParaRP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ABC = AdaBoostClassifier()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param_grid = {"n_estimators": [10,20,30,40,50,60,70,80,90,100],"learning_rate":[0.001,0.01,0.1,1]}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 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grid = GridSearchCV(ABC, param_grid=param_grid, scoring = 'roc_auc')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609755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321" spc="-1">
                <a:latin typeface="Arial"/>
              </a:rPr>
              <a:t>CV Results</a:t>
            </a:r>
          </a:p>
        </p:txBody>
      </p:sp>
      <p:sp>
        <p:nvSpPr>
          <p:cNvPr id="53" name="TextShape 2"/>
          <p:cNvSpPr txBox="1"/>
          <p:nvPr/>
        </p:nvSpPr>
        <p:spPr>
          <a:xfrm>
            <a:off x="609755" y="1604399"/>
            <a:ext cx="10971300" cy="39768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en-US" sz="3870" spc="-1">
                <a:latin typeface="Arial"/>
              </a:rPr>
              <a:t>{'n_neighbors': 3, 'weights': 'uniform'}</a:t>
            </a:r>
          </a:p>
          <a:p>
            <a:endParaRPr lang="en-US" sz="3870" spc="-1">
              <a:latin typeface="Arial"/>
            </a:endParaRPr>
          </a:p>
          <a:p>
            <a:r>
              <a:rPr lang="en-US" sz="3870" spc="-1">
                <a:latin typeface="Arial"/>
              </a:rPr>
              <a:t>{'max_depth': 25, 'max_features': 'sqrt', 'n_estimators': 900}</a:t>
            </a:r>
          </a:p>
          <a:p>
            <a:endParaRPr lang="en-US" sz="3870" spc="-1">
              <a:latin typeface="Arial"/>
            </a:endParaRPr>
          </a:p>
          <a:p>
            <a:r>
              <a:rPr lang="en-US" sz="3870" spc="-1">
                <a:latin typeface="Arial"/>
              </a:rPr>
              <a:t>{'learning_rate': 0.1, 'n_estimators': 90}</a:t>
            </a:r>
          </a:p>
          <a:p>
            <a:endParaRPr lang="en-US" sz="3870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1071393" y="246789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5321" spc="-1" dirty="0">
                <a:latin typeface="Arial"/>
              </a:rPr>
              <a:t>Web App Demo Pipeline</a:t>
            </a:r>
          </a:p>
        </p:txBody>
      </p:sp>
      <p:sp>
        <p:nvSpPr>
          <p:cNvPr id="55" name="TextShape 2"/>
          <p:cNvSpPr txBox="1"/>
          <p:nvPr/>
        </p:nvSpPr>
        <p:spPr>
          <a:xfrm>
            <a:off x="609755" y="1604399"/>
            <a:ext cx="10971300" cy="39768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Sample random rows of data from .las file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Infer sampled data on availability of inclusion</a:t>
            </a:r>
          </a:p>
          <a:p>
            <a:pPr marL="522461" indent="-391846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870" spc="-1">
                <a:latin typeface="Arial"/>
              </a:rPr>
              <a:t>Display results, confusion matrix and classification report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B94F1-0DEF-4823-B8C3-3DDC16841D09}"/>
              </a:ext>
            </a:extLst>
          </p:cNvPr>
          <p:cNvSpPr/>
          <p:nvPr/>
        </p:nvSpPr>
        <p:spPr>
          <a:xfrm>
            <a:off x="16595" y="6346328"/>
            <a:ext cx="41748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a look at our web app : 13.67.66.80:5000/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nlp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link : github.com/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twistcode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Micropix-Twissie-Twistcode</a:t>
            </a:r>
            <a:endParaRPr 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A4240F-D427-4BF8-A21D-20C5A6CE9037}"/>
              </a:ext>
            </a:extLst>
          </p:cNvPr>
          <p:cNvSpPr/>
          <p:nvPr/>
        </p:nvSpPr>
        <p:spPr>
          <a:xfrm>
            <a:off x="2929950" y="340088"/>
            <a:ext cx="84450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Extracting rock properties using core 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69FF1-1B4C-4F9A-803E-4281480BACD2}"/>
              </a:ext>
            </a:extLst>
          </p:cNvPr>
          <p:cNvSpPr/>
          <p:nvPr/>
        </p:nvSpPr>
        <p:spPr>
          <a:xfrm>
            <a:off x="193965" y="1461807"/>
            <a:ext cx="417483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: Getting the rock properties using core images only are literally super hard! One would need to do an extra work to get more information right?</a:t>
            </a:r>
          </a:p>
          <a:p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 descr="A person wearing glasses&#10;&#10;Description automatically generated">
            <a:extLst>
              <a:ext uri="{FF2B5EF4-FFF2-40B4-BE49-F238E27FC236}">
                <a16:creationId xmlns:a16="http://schemas.microsoft.com/office/drawing/2014/main" id="{BC30DEA5-01EC-43E7-B06C-93255659E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5" y="2286604"/>
            <a:ext cx="1954645" cy="1954645"/>
          </a:xfrm>
          <a:prstGeom prst="rect">
            <a:avLst/>
          </a:prstGeom>
        </p:spPr>
      </p:pic>
      <p:pic>
        <p:nvPicPr>
          <p:cNvPr id="12" name="Picture 1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98E2B71-800B-4658-BC6E-E5F8E09F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83" y="2286604"/>
            <a:ext cx="2043183" cy="19546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A471F8-6F7E-41D7-9AE9-2C4BE3BAEA58}"/>
              </a:ext>
            </a:extLst>
          </p:cNvPr>
          <p:cNvSpPr/>
          <p:nvPr/>
        </p:nvSpPr>
        <p:spPr>
          <a:xfrm>
            <a:off x="4435368" y="1398911"/>
            <a:ext cx="34986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train our neural network!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21B405-D606-4EF4-850B-9E7545617B89}"/>
              </a:ext>
            </a:extLst>
          </p:cNvPr>
          <p:cNvSpPr/>
          <p:nvPr/>
        </p:nvSpPr>
        <p:spPr>
          <a:xfrm>
            <a:off x="4467187" y="1736877"/>
            <a:ext cx="4174837" cy="48320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Things to keep in mind :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1 - Cropping, resizing the </a:t>
            </a:r>
            <a:r>
              <a:rPr 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</a:t>
            </a: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image down to (642, 558) 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2 - Input image during training (362, 362)</a:t>
            </a: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3 - Progressive resizing (Leslie, 2018) to (400, 400)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– Within less than 2 mins.. (Save the model)</a:t>
            </a: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Train loss &gt; valid loss &amp; accuracy &gt; 90 (Good to go!)</a:t>
            </a:r>
          </a:p>
          <a:p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FF6E39BE-3472-41BD-9D1E-E0C613786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53" y="2514512"/>
            <a:ext cx="2579135" cy="1339166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135300D9-21EE-4583-9F7A-8B4B9CEA6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74" y="4450183"/>
            <a:ext cx="3336784" cy="155300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3112FF-AF05-4B55-9B3C-7281B14ACA65}"/>
              </a:ext>
            </a:extLst>
          </p:cNvPr>
          <p:cNvCxnSpPr>
            <a:cxnSpLocks/>
          </p:cNvCxnSpPr>
          <p:nvPr/>
        </p:nvCxnSpPr>
        <p:spPr>
          <a:xfrm flipV="1">
            <a:off x="4435368" y="1461807"/>
            <a:ext cx="21970" cy="477273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359BAE-B537-4D8B-A868-288B05C1348B}"/>
              </a:ext>
            </a:extLst>
          </p:cNvPr>
          <p:cNvCxnSpPr>
            <a:cxnSpLocks/>
          </p:cNvCxnSpPr>
          <p:nvPr/>
        </p:nvCxnSpPr>
        <p:spPr>
          <a:xfrm flipH="1" flipV="1">
            <a:off x="8562902" y="1461807"/>
            <a:ext cx="69273" cy="477273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49B967-18B0-4DCE-834A-C637718A6389}"/>
              </a:ext>
            </a:extLst>
          </p:cNvPr>
          <p:cNvCxnSpPr/>
          <p:nvPr/>
        </p:nvCxnSpPr>
        <p:spPr>
          <a:xfrm>
            <a:off x="4592860" y="5913120"/>
            <a:ext cx="3479678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E041CD5-9968-4D01-BCD6-4A5B97AF8F66}"/>
              </a:ext>
            </a:extLst>
          </p:cNvPr>
          <p:cNvSpPr/>
          <p:nvPr/>
        </p:nvSpPr>
        <p:spPr>
          <a:xfrm>
            <a:off x="8654145" y="1398911"/>
            <a:ext cx="34986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Inferencing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3B2FAD-966C-4CEF-A0FC-C7545E69032D}"/>
              </a:ext>
            </a:extLst>
          </p:cNvPr>
          <p:cNvSpPr txBox="1"/>
          <p:nvPr/>
        </p:nvSpPr>
        <p:spPr>
          <a:xfrm rot="16200000">
            <a:off x="7427436" y="4960241"/>
            <a:ext cx="1597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Unfreeze   Freeze</a:t>
            </a:r>
          </a:p>
        </p:txBody>
      </p:sp>
      <p:pic>
        <p:nvPicPr>
          <p:cNvPr id="31" name="Picture 30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54BE1572-0AFC-4689-B085-FDE1F9EEAF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557" y="1876546"/>
            <a:ext cx="1623376" cy="1019415"/>
          </a:xfrm>
          <a:prstGeom prst="rect">
            <a:avLst/>
          </a:prstGeom>
        </p:spPr>
      </p:pic>
      <p:pic>
        <p:nvPicPr>
          <p:cNvPr id="33" name="Picture 32" descr="A close up of a rock&#10;&#10;Description automatically generated">
            <a:extLst>
              <a:ext uri="{FF2B5EF4-FFF2-40B4-BE49-F238E27FC236}">
                <a16:creationId xmlns:a16="http://schemas.microsoft.com/office/drawing/2014/main" id="{6AE4153A-1A61-4FB2-8B3F-A591BD917E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57" y="2026546"/>
            <a:ext cx="1623376" cy="1019415"/>
          </a:xfrm>
          <a:prstGeom prst="rect">
            <a:avLst/>
          </a:prstGeom>
        </p:spPr>
      </p:pic>
      <p:pic>
        <p:nvPicPr>
          <p:cNvPr id="35" name="Picture 34" descr="A close up of a rock&#10;&#10;Description automatically generated">
            <a:extLst>
              <a:ext uri="{FF2B5EF4-FFF2-40B4-BE49-F238E27FC236}">
                <a16:creationId xmlns:a16="http://schemas.microsoft.com/office/drawing/2014/main" id="{6678F94E-DB41-4237-AA2F-37CDF524AE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57" y="2176546"/>
            <a:ext cx="1623376" cy="101941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DB4E750-AFCC-4994-9961-8DDC0FC38E35}"/>
              </a:ext>
            </a:extLst>
          </p:cNvPr>
          <p:cNvSpPr/>
          <p:nvPr/>
        </p:nvSpPr>
        <p:spPr>
          <a:xfrm>
            <a:off x="8812632" y="3214893"/>
            <a:ext cx="417483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different location, depth and properties of rock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F757B22-388D-4C40-924C-563920B94AC5}"/>
              </a:ext>
            </a:extLst>
          </p:cNvPr>
          <p:cNvCxnSpPr>
            <a:cxnSpLocks/>
          </p:cNvCxnSpPr>
          <p:nvPr/>
        </p:nvCxnSpPr>
        <p:spPr>
          <a:xfrm>
            <a:off x="10403479" y="3551838"/>
            <a:ext cx="0" cy="3639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1A85ECC-278F-4389-9EC6-5A27DCC1FED2}"/>
              </a:ext>
            </a:extLst>
          </p:cNvPr>
          <p:cNvCxnSpPr>
            <a:cxnSpLocks/>
          </p:cNvCxnSpPr>
          <p:nvPr/>
        </p:nvCxnSpPr>
        <p:spPr>
          <a:xfrm>
            <a:off x="10443216" y="4583886"/>
            <a:ext cx="0" cy="3639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CFF2E9F-96F7-4244-B796-24E767D6FA55}"/>
              </a:ext>
            </a:extLst>
          </p:cNvPr>
          <p:cNvSpPr/>
          <p:nvPr/>
        </p:nvSpPr>
        <p:spPr>
          <a:xfrm>
            <a:off x="9533763" y="3998539"/>
            <a:ext cx="1749007" cy="4516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34A9260-7995-4D78-9432-8EF75CBE0C3F}"/>
              </a:ext>
            </a:extLst>
          </p:cNvPr>
          <p:cNvSpPr/>
          <p:nvPr/>
        </p:nvSpPr>
        <p:spPr>
          <a:xfrm>
            <a:off x="9693970" y="4014169"/>
            <a:ext cx="142096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RESNET34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C18251-3C7B-4CD6-B744-EE16A849A432}"/>
              </a:ext>
            </a:extLst>
          </p:cNvPr>
          <p:cNvSpPr/>
          <p:nvPr/>
        </p:nvSpPr>
        <p:spPr>
          <a:xfrm>
            <a:off x="8741438" y="5114129"/>
            <a:ext cx="17489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Image A</a:t>
            </a:r>
          </a:p>
          <a:p>
            <a:pPr marL="171450" indent="-171450">
              <a:buFontTx/>
              <a:buChar char="-"/>
            </a:pP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Hawkey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Depth 800m - 1600m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 rock properties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9271CF-94E4-4B3B-9DCD-2784294AC235}"/>
              </a:ext>
            </a:extLst>
          </p:cNvPr>
          <p:cNvSpPr/>
          <p:nvPr/>
        </p:nvSpPr>
        <p:spPr>
          <a:xfrm>
            <a:off x="10378258" y="5122560"/>
            <a:ext cx="17489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Image B</a:t>
            </a:r>
          </a:p>
          <a:p>
            <a:pPr marL="171450" indent="-171450">
              <a:buFontTx/>
              <a:buChar char="-"/>
            </a:pP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Westcape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Depth 800m - 1900m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 rock properties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7FF6A3-617A-4028-B7CC-2060A457221A}"/>
              </a:ext>
            </a:extLst>
          </p:cNvPr>
          <p:cNvCxnSpPr>
            <a:cxnSpLocks/>
          </p:cNvCxnSpPr>
          <p:nvPr/>
        </p:nvCxnSpPr>
        <p:spPr>
          <a:xfrm flipV="1">
            <a:off x="227056" y="4414279"/>
            <a:ext cx="4108898" cy="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D1974FA-7331-4545-91FA-0CEC654EB58E}"/>
              </a:ext>
            </a:extLst>
          </p:cNvPr>
          <p:cNvSpPr/>
          <p:nvPr/>
        </p:nvSpPr>
        <p:spPr>
          <a:xfrm>
            <a:off x="193964" y="4439652"/>
            <a:ext cx="42194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future work – Rock Segmentation</a:t>
            </a:r>
          </a:p>
        </p:txBody>
      </p:sp>
      <p:pic>
        <p:nvPicPr>
          <p:cNvPr id="56" name="Picture 55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E573DCC7-A8AC-4CE9-B7C5-070B46D801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5" y="4837286"/>
            <a:ext cx="1880811" cy="1402473"/>
          </a:xfrm>
          <a:prstGeom prst="rect">
            <a:avLst/>
          </a:prstGeom>
        </p:spPr>
      </p:pic>
      <p:pic>
        <p:nvPicPr>
          <p:cNvPr id="58" name="Picture 57" descr="A close up of a map&#10;&#10;Description automatically generated">
            <a:extLst>
              <a:ext uri="{FF2B5EF4-FFF2-40B4-BE49-F238E27FC236}">
                <a16:creationId xmlns:a16="http://schemas.microsoft.com/office/drawing/2014/main" id="{B3256B0B-31F6-45A7-9D09-09C9B09416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80" y="4825244"/>
            <a:ext cx="1880811" cy="141203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D7AA975-BB54-479F-AECA-787CA2BF1C14}"/>
              </a:ext>
            </a:extLst>
          </p:cNvPr>
          <p:cNvSpPr/>
          <p:nvPr/>
        </p:nvSpPr>
        <p:spPr>
          <a:xfrm>
            <a:off x="16595" y="6346328"/>
            <a:ext cx="41748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a look at our web app : 13.67.66.80:5000</a:t>
            </a:r>
          </a:p>
          <a:p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link : github.com/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twistcode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Micropix-Twissie-Twistcode</a:t>
            </a:r>
            <a:endParaRPr lang="en-US" sz="1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C8F8047-6975-4512-B788-56552B4C2135}"/>
              </a:ext>
            </a:extLst>
          </p:cNvPr>
          <p:cNvSpPr/>
          <p:nvPr/>
        </p:nvSpPr>
        <p:spPr>
          <a:xfrm>
            <a:off x="3164382" y="1055916"/>
            <a:ext cx="2498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 email : hasif@twistcode.com</a:t>
            </a:r>
          </a:p>
        </p:txBody>
      </p:sp>
    </p:spTree>
    <p:extLst>
      <p:ext uri="{BB962C8B-B14F-4D97-AF65-F5344CB8AC3E}">
        <p14:creationId xmlns:p14="http://schemas.microsoft.com/office/powerpoint/2010/main" val="74398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000000"/>
      </a:dk1>
      <a:lt1>
        <a:sysClr val="window" lastClr="FFFFFF"/>
      </a:lt1>
      <a:dk2>
        <a:srgbClr val="575756"/>
      </a:dk2>
      <a:lt2>
        <a:srgbClr val="EDEDED"/>
      </a:lt2>
      <a:accent1>
        <a:srgbClr val="009A7C"/>
      </a:accent1>
      <a:accent2>
        <a:srgbClr val="8E1859"/>
      </a:accent2>
      <a:accent3>
        <a:srgbClr val="9FB3C3"/>
      </a:accent3>
      <a:accent4>
        <a:srgbClr val="C79923"/>
      </a:accent4>
      <a:accent5>
        <a:srgbClr val="68B5E4"/>
      </a:accent5>
      <a:accent6>
        <a:srgbClr val="27275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1455</TotalTime>
  <Words>837</Words>
  <Application>Microsoft Office PowerPoint</Application>
  <PresentationFormat>Widescreen</PresentationFormat>
  <Paragraphs>150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Wingdings</vt:lpstr>
      <vt:lpstr>Century Gothic</vt:lpstr>
      <vt:lpstr>Calibri</vt:lpstr>
      <vt:lpstr>Calibri Light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Fahrid van Uitert</dc:creator>
  <cp:lastModifiedBy>hasif zulkifli</cp:lastModifiedBy>
  <cp:revision>131</cp:revision>
  <dcterms:created xsi:type="dcterms:W3CDTF">2015-12-09T13:34:49Z</dcterms:created>
  <dcterms:modified xsi:type="dcterms:W3CDTF">2019-02-24T07:09:03Z</dcterms:modified>
</cp:coreProperties>
</file>